
<file path=[Content_Types].xml><?xml version="1.0" encoding="utf-8"?>
<Types xmlns="http://schemas.openxmlformats.org/package/2006/content-types">
  <Default Extension="png" ContentType="image/png"/>
  <Default Extension="mpg" ContentType="video/m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84" r:id="rId21"/>
    <p:sldId id="283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8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jpg>
</file>

<file path=ppt/media/image4.jpeg>
</file>

<file path=ppt/media/image5.jpg>
</file>

<file path=ppt/media/image6.jpeg>
</file>

<file path=ppt/media/image6.png>
</file>

<file path=ppt/media/image7.jpeg>
</file>

<file path=ppt/media/image8.png>
</file>

<file path=ppt/media/media1.m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3515DA8-CC81-4CF0-8B9A-150183253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78FEFC6-5008-481B-869A-D9538794A2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B6B82DF-0F75-4525-84DE-ABAB804BD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B3378C4-BB03-4663-BD17-D12977BF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C80C0FF-D1AD-46D7-A20F-EC27AFF5F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45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3BE98A-C611-4E63-A315-E0D32193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0F11F89-4AAC-4390-937E-18C203E065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4B4DCA7-D04B-4B0C-9CB3-AAF0A55B9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F814E25-6105-4B40-AACF-DF33FE0B7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2DC34DF-D797-4DB1-B83B-09719D5A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33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293F7925-3E85-48AD-B3FF-F26AF9CB6A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24A20D4C-F637-44B0-8166-926371758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EB67FC8-7794-413D-A394-535589EC0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3038169-BBE6-4600-B67B-38F09EA48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9FCDD1F-5402-4788-BFB9-12254C67A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320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A4A5A6-3C48-4357-AF9B-EB4E8BFB1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47925EA-FB7B-494A-B83A-41EE75B30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FFE1287-2945-41E5-BC88-CF5D7DE5D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6E55D98-29A9-43C4-85A2-78AA79BB6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53808CE-6A51-4912-921B-20698F065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96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12BEBF0-B048-47D3-B835-00B67766B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91888ED-66F9-41D8-95C6-039AA43FCA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34E54BB-9C7E-4BC3-9984-FD486CE67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2FC86FB-7906-4356-A2FD-9986678B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3613AFA-3556-4D15-9FB5-1F1320858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661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5E9DBA-4FF1-4DB5-A713-77239A36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AEBD91B-36D1-4EF3-AD0D-466559C28A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0F3DBB6-D40B-4F55-AA45-24AA7E4144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E031264-447B-4F1D-8133-BB44DBB76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4430BD0-75B6-4702-89E3-27CEF9A2B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91D6F9C-08B8-4A8F-927E-389CA4B75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369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DE5517-B20E-4480-9576-3CF2066A1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DC9E63-859B-4A8A-9BA8-06F48B500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5696A03-C510-4507-8A9C-D6E8287FFF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06D69EAA-7010-43CC-8084-57DD9B975C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E7474C7-8C5B-4AA9-BD06-69D684D91C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2C0EE3A1-3297-4BC3-AAAE-FA9FCF5CA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847963D-86E4-471A-936D-48BC113B1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10FED60-B579-4D34-9BDC-7F0A583D8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788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DF580C-1B18-4850-BAAA-D30A05312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3F757EB-5E4D-4371-83D3-1441FF4A2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502439C-F641-4EA7-90DC-318FA6F2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75F9838-B0D7-406E-AA02-1FC6F602B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27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68B4EBD-CCA6-429F-8E08-B8C3F9CD8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62EE618-C570-44E6-AD93-300CA855B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6B8B771-B46E-41C0-B3F1-40D9D2995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57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6579351-FD5E-4081-9C0B-AEFB5409A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7CCECD4-7E81-4E9F-B7DF-AC33C95260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467A08C-D045-403F-B43C-BA9747FFA2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EE9A824-A716-4709-B22B-EFB966A3C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A79B099-A24F-4A78-995B-8E5C265C2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B6F7508-F5A5-4340-9DBF-D82BA97FE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83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DDAF57-B0B4-4AC3-95BF-1605CCDA9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1FE3A75B-16F6-4ADA-A38C-0F0D7FA4D9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12AF8D7-61E2-4C9B-AE80-23FB119BF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DF8D449-2057-4B4C-A1A5-2C5449320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03EA141-D43F-4E3E-8EEA-078643830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DDB3C087-3C5A-457C-90F6-6535C2088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178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468476C-062D-4799-8A48-5E5136B46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C1F4C9-5C07-48C9-ACD4-41F8CBB7E0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3811EE2-D7D4-45C6-A47C-2E2AC3EED6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E78A51-751E-41CA-B46E-966B0B2C4192}" type="datetimeFigureOut">
              <a:rPr lang="en-US" smtClean="0"/>
              <a:t>3/6/2019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C03799A-3615-432A-8C35-DE78809DBC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69AFCF6-2A96-4698-95DD-F480864CC4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CE655-5BC0-478D-9D15-94D4B6E14E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818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×ª××¦××ª ×ª××× × ×¢×××¨ âªHITâ¬â">
            <a:extLst>
              <a:ext uri="{FF2B5EF4-FFF2-40B4-BE49-F238E27FC236}">
                <a16:creationId xmlns:a16="http://schemas.microsoft.com/office/drawing/2014/main" xmlns="" id="{85047A33-82C6-4234-B327-BA072674AD1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0075" y="15521"/>
            <a:ext cx="3371850" cy="221234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7E62E98-6BE3-4103-8C32-995FF9C1D6C9}"/>
              </a:ext>
            </a:extLst>
          </p:cNvPr>
          <p:cNvSpPr txBox="1"/>
          <p:nvPr/>
        </p:nvSpPr>
        <p:spPr>
          <a:xfrm>
            <a:off x="0" y="2227861"/>
            <a:ext cx="12192000" cy="42473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 rtl="1"/>
            <a:r>
              <a:rPr lang="he-IL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פרויקט גמר</a:t>
            </a:r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אפיון ותכנון מערכות משובצות מחשב</a:t>
            </a:r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en-US" sz="3600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he-I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דרייבר למנוע זרם ישר ומערכת משוב</a:t>
            </a:r>
            <a:r>
              <a:rPr lang="he-IL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he-IL" sz="2800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2800" b="1" dirty="0">
              <a:ln/>
              <a:solidFill>
                <a:schemeClr val="accent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endParaRPr lang="he-IL" b="1" dirty="0">
              <a:ln/>
              <a:solidFill>
                <a:schemeClr val="accent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מרצה:</a:t>
            </a:r>
          </a:p>
          <a:p>
            <a:pPr algn="ctr" rtl="1"/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ד"ר אביחי אהרון</a:t>
            </a:r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2400" b="1" dirty="0" smtClean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מגיש:</a:t>
            </a:r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r>
              <a:rPr lang="he-IL" sz="2400" b="1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עודד יוסף</a:t>
            </a:r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 rtl="1"/>
            <a:endParaRPr lang="en-US" sz="2400" b="1" dirty="0">
              <a:ln/>
              <a:pattFill prst="dkUpDiag">
                <a:fgClr>
                  <a:schemeClr val="bg1">
                    <a:lumMod val="50000"/>
                  </a:schemeClr>
                </a:fgClr>
                <a:bgClr>
                  <a:schemeClr val="tx1">
                    <a:lumMod val="75000"/>
                    <a:lumOff val="25000"/>
                  </a:schemeClr>
                </a:bgClr>
              </a:patt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70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void </a:t>
            </a:r>
            <a:r>
              <a:rPr lang="en-US" sz="1200" dirty="0" err="1"/>
              <a:t>InitPWM</a:t>
            </a:r>
            <a:r>
              <a:rPr lang="en-US" sz="1200" dirty="0"/>
              <a:t>(void)</a:t>
            </a:r>
          </a:p>
          <a:p>
            <a:r>
              <a:rPr lang="en-US" sz="1200" dirty="0"/>
              <a:t>{</a:t>
            </a:r>
          </a:p>
          <a:p>
            <a:r>
              <a:rPr lang="en-US" sz="1200" dirty="0"/>
              <a:t> 	/* Step 1. GPIO initial */ </a:t>
            </a:r>
          </a:p>
          <a:p>
            <a:r>
              <a:rPr lang="en-US" sz="1200" dirty="0"/>
              <a:t>	SYS-&gt;GPAMFP.PWM0_AD13=1;</a:t>
            </a:r>
          </a:p>
          <a:p>
            <a:r>
              <a:rPr lang="en-US" sz="1200" dirty="0"/>
              <a:t>				</a:t>
            </a:r>
          </a:p>
          <a:p>
            <a:r>
              <a:rPr lang="en-US" sz="1200" dirty="0"/>
              <a:t>	/* Step 2. Enable and Select PWM clock source*/		</a:t>
            </a:r>
          </a:p>
          <a:p>
            <a:r>
              <a:rPr lang="en-US" sz="1200" dirty="0"/>
              <a:t>	SYSCLK-&gt;APBCLK.PWM01_EN = 1;//Enable PWM clock</a:t>
            </a:r>
          </a:p>
          <a:p>
            <a:r>
              <a:rPr lang="en-US" sz="1200" dirty="0"/>
              <a:t>	SYSCLK-&gt;CLKSEL1.PWM01_S = 3;//Select 22.1184Mhz for PWM clock source</a:t>
            </a:r>
          </a:p>
          <a:p>
            <a:r>
              <a:rPr lang="he-IL" sz="1200" dirty="0"/>
              <a:t> </a:t>
            </a:r>
            <a:endParaRPr lang="en-US" sz="1200" dirty="0"/>
          </a:p>
          <a:p>
            <a:r>
              <a:rPr lang="en-US" sz="1200" dirty="0"/>
              <a:t>	PWMA-&gt;PPR.CP01=1;			//</a:t>
            </a:r>
            <a:r>
              <a:rPr lang="en-US" sz="1200" dirty="0" err="1"/>
              <a:t>Prescaler</a:t>
            </a:r>
            <a:r>
              <a:rPr lang="en-US" sz="1200" dirty="0"/>
              <a:t> 0~255, Setting 0 to stop output clock</a:t>
            </a:r>
          </a:p>
          <a:p>
            <a:r>
              <a:rPr lang="en-US" sz="1200" dirty="0"/>
              <a:t>	PWMA-&gt;CSR.CSR0=0;			// PWM clock = clock source/(</a:t>
            </a:r>
            <a:r>
              <a:rPr lang="en-US" sz="1200" dirty="0" err="1"/>
              <a:t>Prescaler</a:t>
            </a:r>
            <a:r>
              <a:rPr lang="en-US" sz="1200" dirty="0"/>
              <a:t> + 1)/divider</a:t>
            </a:r>
          </a:p>
          <a:p>
            <a:r>
              <a:rPr lang="en-US" sz="1200" dirty="0"/>
              <a:t>				         </a:t>
            </a:r>
          </a:p>
          <a:p>
            <a:r>
              <a:rPr lang="en-US" sz="1200" dirty="0"/>
              <a:t>	/* Step 3. Select PWM Operation mode */</a:t>
            </a:r>
          </a:p>
          <a:p>
            <a:r>
              <a:rPr lang="en-US" sz="1200" dirty="0"/>
              <a:t>	//PWM0</a:t>
            </a:r>
          </a:p>
          <a:p>
            <a:r>
              <a:rPr lang="en-US" sz="1200" dirty="0"/>
              <a:t>	PWMA-&gt;PCR.CH0MOD=1;			//0:One-shot mode, 1:Auto-load mode</a:t>
            </a:r>
          </a:p>
          <a:p>
            <a:r>
              <a:rPr lang="en-US" sz="1200" dirty="0"/>
              <a:t>								//CNR and CMR will be auto-cleared after setting CH0MOD form 0 to 1.</a:t>
            </a:r>
          </a:p>
          <a:p>
            <a:r>
              <a:rPr lang="en-US" sz="1200" dirty="0"/>
              <a:t>	PWMA-&gt;CNR0=0xFFFF;</a:t>
            </a:r>
          </a:p>
          <a:p>
            <a:r>
              <a:rPr lang="en-US" sz="1200" dirty="0"/>
              <a:t>	PWMA-&gt;CMR0=0x7D0;</a:t>
            </a:r>
          </a:p>
          <a:p>
            <a:r>
              <a:rPr lang="he-IL" sz="1200" dirty="0"/>
              <a:t> </a:t>
            </a:r>
            <a:endParaRPr lang="en-US" sz="1200" dirty="0"/>
          </a:p>
          <a:p>
            <a:r>
              <a:rPr lang="en-US" sz="1200" dirty="0"/>
              <a:t>	PWMA-&gt;PCR.CH0INV=0;			//Inverter-&gt;0:off, 1:on</a:t>
            </a:r>
          </a:p>
          <a:p>
            <a:r>
              <a:rPr lang="en-US" sz="1200" dirty="0"/>
              <a:t>	PWMA-&gt;PCR.CH0EN=1;			//PWM function-&gt;0:Disable, 1:Enable</a:t>
            </a:r>
          </a:p>
          <a:p>
            <a:r>
              <a:rPr lang="en-US" sz="1200" dirty="0"/>
              <a:t> 	PWMA-&gt;POE.PWM0=1;			//Output to pin-&gt;0:Diasble, 1:Enable</a:t>
            </a:r>
          </a:p>
          <a:p>
            <a:r>
              <a:rPr lang="en-US" sz="1200" dirty="0"/>
              <a:t>}</a:t>
            </a:r>
          </a:p>
          <a:p>
            <a:r>
              <a:rPr lang="he-IL" sz="1200" dirty="0"/>
              <a:t> 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1983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// -----------------------------------------------------------------------------</a:t>
            </a:r>
          </a:p>
          <a:p>
            <a:r>
              <a:rPr lang="en-US" sz="1200" dirty="0"/>
              <a:t>// ---------------------Average for all current samples-------------------------</a:t>
            </a:r>
          </a:p>
          <a:p>
            <a:r>
              <a:rPr lang="en-US" sz="1200" dirty="0"/>
              <a:t>//*   Function receive array with the current sample and return the average   */</a:t>
            </a:r>
          </a:p>
          <a:p>
            <a:r>
              <a:rPr lang="en-US" sz="1200" dirty="0"/>
              <a:t>float </a:t>
            </a:r>
            <a:r>
              <a:rPr lang="en-US" sz="1200" dirty="0" err="1"/>
              <a:t>AVRCurr</a:t>
            </a:r>
            <a:r>
              <a:rPr lang="en-US" sz="1200" dirty="0"/>
              <a:t> (float </a:t>
            </a:r>
            <a:r>
              <a:rPr lang="en-US" sz="1200" dirty="0" err="1"/>
              <a:t>Currsample</a:t>
            </a:r>
            <a:r>
              <a:rPr lang="en-US" sz="1200" dirty="0"/>
              <a:t>[</a:t>
            </a:r>
            <a:r>
              <a:rPr lang="en-US" sz="1200" dirty="0" err="1"/>
              <a:t>NumOfSam</a:t>
            </a:r>
            <a:r>
              <a:rPr lang="en-US" sz="1200" dirty="0"/>
              <a:t>])</a:t>
            </a:r>
          </a:p>
          <a:p>
            <a:r>
              <a:rPr lang="en-US" sz="1200" dirty="0"/>
              <a:t>{</a:t>
            </a:r>
          </a:p>
          <a:p>
            <a:r>
              <a:rPr lang="en-US" sz="1200" dirty="0"/>
              <a:t>	int </a:t>
            </a:r>
            <a:r>
              <a:rPr lang="en-US" sz="1200" dirty="0" err="1"/>
              <a:t>i</a:t>
            </a:r>
            <a:r>
              <a:rPr lang="en-US" sz="1200" dirty="0"/>
              <a:t>;</a:t>
            </a:r>
          </a:p>
          <a:p>
            <a:r>
              <a:rPr lang="en-US" sz="1200" dirty="0"/>
              <a:t>	float </a:t>
            </a:r>
            <a:r>
              <a:rPr lang="en-US" sz="1200" dirty="0" err="1"/>
              <a:t>Curr</a:t>
            </a:r>
            <a:r>
              <a:rPr lang="en-US" sz="1200" dirty="0"/>
              <a:t> = 0.0;</a:t>
            </a:r>
          </a:p>
          <a:p>
            <a:r>
              <a:rPr lang="en-US" sz="1200" dirty="0"/>
              <a:t>	for(</a:t>
            </a:r>
            <a:r>
              <a:rPr lang="en-US" sz="1200" dirty="0" err="1"/>
              <a:t>i</a:t>
            </a:r>
            <a:r>
              <a:rPr lang="en-US" sz="1200" dirty="0"/>
              <a:t>=0;i&lt;</a:t>
            </a:r>
            <a:r>
              <a:rPr lang="en-US" sz="1200" dirty="0" err="1"/>
              <a:t>NumOfSam;i</a:t>
            </a:r>
            <a:r>
              <a:rPr lang="en-US" sz="1200" dirty="0"/>
              <a:t>++)</a:t>
            </a:r>
          </a:p>
          <a:p>
            <a:r>
              <a:rPr lang="en-US" sz="1200" dirty="0"/>
              <a:t>	{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Curr</a:t>
            </a:r>
            <a:r>
              <a:rPr lang="en-US" sz="1200" dirty="0"/>
              <a:t> = </a:t>
            </a:r>
            <a:r>
              <a:rPr lang="en-US" sz="1200" dirty="0" err="1"/>
              <a:t>Curr</a:t>
            </a:r>
            <a:r>
              <a:rPr lang="en-US" sz="1200" dirty="0"/>
              <a:t> + </a:t>
            </a:r>
            <a:r>
              <a:rPr lang="en-US" sz="1200" dirty="0" err="1"/>
              <a:t>Currsample</a:t>
            </a:r>
            <a:r>
              <a:rPr lang="en-US" sz="1200" dirty="0"/>
              <a:t>[</a:t>
            </a:r>
            <a:r>
              <a:rPr lang="en-US" sz="1200" dirty="0" err="1"/>
              <a:t>i</a:t>
            </a:r>
            <a:r>
              <a:rPr lang="en-US" sz="1200" dirty="0"/>
              <a:t>];</a:t>
            </a:r>
          </a:p>
          <a:p>
            <a:r>
              <a:rPr lang="en-US" sz="1200" dirty="0"/>
              <a:t>	}</a:t>
            </a:r>
          </a:p>
          <a:p>
            <a:r>
              <a:rPr lang="en-US" sz="1200" dirty="0"/>
              <a:t>	</a:t>
            </a:r>
            <a:r>
              <a:rPr lang="en-US" sz="1200" dirty="0" err="1"/>
              <a:t>Curr</a:t>
            </a:r>
            <a:r>
              <a:rPr lang="en-US" sz="1200" dirty="0"/>
              <a:t>=</a:t>
            </a:r>
            <a:r>
              <a:rPr lang="en-US" sz="1200" dirty="0" err="1"/>
              <a:t>Curr</a:t>
            </a:r>
            <a:r>
              <a:rPr lang="en-US" sz="1200" dirty="0"/>
              <a:t>/</a:t>
            </a:r>
            <a:r>
              <a:rPr lang="en-US" sz="1200" dirty="0" err="1"/>
              <a:t>NumOfSam</a:t>
            </a:r>
            <a:r>
              <a:rPr lang="en-US" sz="1200" dirty="0"/>
              <a:t>;</a:t>
            </a:r>
          </a:p>
          <a:p>
            <a:r>
              <a:rPr lang="en-US" sz="1200" dirty="0"/>
              <a:t>	return </a:t>
            </a:r>
            <a:r>
              <a:rPr lang="en-US" sz="1200" dirty="0" err="1"/>
              <a:t>Curr</a:t>
            </a:r>
            <a:r>
              <a:rPr lang="en-US" sz="1200" dirty="0"/>
              <a:t>;</a:t>
            </a:r>
          </a:p>
          <a:p>
            <a:r>
              <a:rPr lang="en-US" sz="1200" dirty="0"/>
              <a:t>}</a:t>
            </a:r>
          </a:p>
          <a:p>
            <a:r>
              <a:rPr lang="en-US" sz="1200" dirty="0"/>
              <a:t>// -----------------------------------------------------------------------------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84832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// -----------------------------Main Function-----------------------------------</a:t>
            </a:r>
          </a:p>
          <a:p>
            <a:r>
              <a:rPr lang="en-US" sz="1200" dirty="0"/>
              <a:t>int32_t main (void)</a:t>
            </a:r>
          </a:p>
          <a:p>
            <a:r>
              <a:rPr lang="en-US" sz="1200" dirty="0"/>
              <a:t>{</a:t>
            </a:r>
          </a:p>
          <a:p>
            <a:r>
              <a:rPr lang="en-US" sz="1200" dirty="0"/>
              <a:t>  uint16_t </a:t>
            </a:r>
            <a:r>
              <a:rPr lang="en-US" sz="1200" dirty="0" err="1"/>
              <a:t>Vx</a:t>
            </a:r>
            <a:r>
              <a:rPr lang="en-US" sz="1200" dirty="0"/>
              <a:t>, </a:t>
            </a:r>
            <a:r>
              <a:rPr lang="en-US" sz="1200" dirty="0" err="1"/>
              <a:t>Vy</a:t>
            </a:r>
            <a:r>
              <a:rPr lang="en-US" sz="1200" dirty="0"/>
              <a:t>, </a:t>
            </a:r>
            <a:r>
              <a:rPr lang="en-US" sz="1200" dirty="0" err="1"/>
              <a:t>Vz</a:t>
            </a:r>
            <a:r>
              <a:rPr lang="en-US" sz="1200" dirty="0"/>
              <a:t>;                                                      </a:t>
            </a:r>
          </a:p>
          <a:p>
            <a:r>
              <a:rPr lang="en-US" sz="1200" dirty="0"/>
              <a:t>  float  </a:t>
            </a:r>
            <a:r>
              <a:rPr lang="en-US" sz="1200" dirty="0" err="1"/>
              <a:t>Vsub</a:t>
            </a:r>
            <a:r>
              <a:rPr lang="en-US" sz="1200" dirty="0"/>
              <a:t>, </a:t>
            </a:r>
            <a:r>
              <a:rPr lang="en-US" sz="1200" dirty="0" err="1"/>
              <a:t>Vsub_temp</a:t>
            </a:r>
            <a:r>
              <a:rPr lang="en-US" sz="1200" dirty="0"/>
              <a:t>, </a:t>
            </a:r>
            <a:r>
              <a:rPr lang="en-US" sz="1200" dirty="0" err="1"/>
              <a:t>Queue_Curr</a:t>
            </a:r>
            <a:r>
              <a:rPr lang="en-US" sz="1200" dirty="0"/>
              <a:t>[</a:t>
            </a:r>
            <a:r>
              <a:rPr lang="en-US" sz="1200" dirty="0" err="1"/>
              <a:t>NumOfSam</a:t>
            </a:r>
            <a:r>
              <a:rPr lang="en-US" sz="1200" dirty="0"/>
              <a:t>];</a:t>
            </a:r>
          </a:p>
          <a:p>
            <a:r>
              <a:rPr lang="en-US" sz="1200" dirty="0"/>
              <a:t>  char TEXT[16];</a:t>
            </a:r>
          </a:p>
          <a:p>
            <a:r>
              <a:rPr lang="en-US" sz="1200" dirty="0"/>
              <a:t>	int j;	</a:t>
            </a:r>
          </a:p>
          <a:p>
            <a:r>
              <a:rPr lang="he-IL" sz="1200" dirty="0"/>
              <a:t> </a:t>
            </a:r>
            <a:endParaRPr lang="en-US" sz="1200" dirty="0"/>
          </a:p>
          <a:p>
            <a:r>
              <a:rPr lang="en-US" sz="1200" dirty="0"/>
              <a:t> 	UNLOCKREG();</a:t>
            </a:r>
          </a:p>
          <a:p>
            <a:r>
              <a:rPr lang="en-US" sz="1200" dirty="0"/>
              <a:t>	SYSCLK-&gt;PWRCON.XTL12M_EN = 1;                                             // enable external clock (12MHz)</a:t>
            </a:r>
          </a:p>
          <a:p>
            <a:r>
              <a:rPr lang="en-US" sz="1200" dirty="0"/>
              <a:t>	SYSCLK-&gt;CLKSEL0.HCLK_S = 0;	 																						  // select external clock (12MHz)</a:t>
            </a:r>
          </a:p>
          <a:p>
            <a:r>
              <a:rPr lang="en-US" sz="1200" dirty="0"/>
              <a:t>	LOCKREG();</a:t>
            </a:r>
          </a:p>
          <a:p>
            <a:r>
              <a:rPr lang="en-US" sz="1200" dirty="0"/>
              <a:t>	</a:t>
            </a:r>
            <a:r>
              <a:rPr lang="en-US" sz="1200" dirty="0" err="1"/>
              <a:t>Initial_panel</a:t>
            </a:r>
            <a:r>
              <a:rPr lang="en-US" sz="1200" dirty="0"/>
              <a:t>(); 																												  // initialize LCD </a:t>
            </a:r>
            <a:r>
              <a:rPr lang="en-US" sz="1200" dirty="0" err="1"/>
              <a:t>pannel</a:t>
            </a:r>
            <a:endParaRPr lang="en-US" sz="1200" dirty="0"/>
          </a:p>
          <a:p>
            <a:r>
              <a:rPr lang="en-US" sz="1200" dirty="0"/>
              <a:t>	</a:t>
            </a:r>
            <a:r>
              <a:rPr lang="en-US" sz="1200" dirty="0" err="1"/>
              <a:t>clr_all_panel</a:t>
            </a:r>
            <a:r>
              <a:rPr lang="en-US" sz="1200" dirty="0"/>
              <a:t>(); 																												  // clear LCD panel </a:t>
            </a:r>
          </a:p>
          <a:p>
            <a:r>
              <a:rPr lang="en-US" sz="1200" dirty="0"/>
              <a:t>	</a:t>
            </a:r>
            <a:r>
              <a:rPr lang="en-US" sz="1200" dirty="0" err="1"/>
              <a:t>InitPWM</a:t>
            </a:r>
            <a:r>
              <a:rPr lang="en-US" sz="1200" dirty="0"/>
              <a:t>();																																// initialize PWM</a:t>
            </a:r>
          </a:p>
          <a:p>
            <a:r>
              <a:rPr lang="en-US" sz="1200" dirty="0"/>
              <a:t>	</a:t>
            </a:r>
            <a:r>
              <a:rPr lang="en-US" sz="1200" dirty="0" err="1"/>
              <a:t>DrvADC_Open</a:t>
            </a:r>
            <a:r>
              <a:rPr lang="en-US" sz="1200" dirty="0"/>
              <a:t>(ADC_SINGLE_END, ADC_SINGLE_CYCLE_OP, 0x83, INTERNAL_HCLK, 1); // Initialize ADC1 &amp; ADC0 &amp; ADC7</a:t>
            </a:r>
          </a:p>
          <a:p>
            <a:r>
              <a:rPr lang="en-US" sz="1200" dirty="0"/>
              <a:t>// -----------------------------------------------------------------------------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8233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// -------------------------------While loop------------------------------------	</a:t>
            </a:r>
          </a:p>
          <a:p>
            <a:r>
              <a:rPr lang="en-US" sz="1200" dirty="0"/>
              <a:t>	while(1)</a:t>
            </a:r>
          </a:p>
          <a:p>
            <a:r>
              <a:rPr lang="en-US" sz="1200" dirty="0"/>
              <a:t>	{	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DrvADC_StartConvert</a:t>
            </a:r>
            <a:r>
              <a:rPr lang="en-US" sz="1200" dirty="0"/>
              <a:t>();                   																// start A/D conversion</a:t>
            </a:r>
          </a:p>
          <a:p>
            <a:r>
              <a:rPr lang="en-US" sz="1200" dirty="0"/>
              <a:t>    while(</a:t>
            </a:r>
            <a:r>
              <a:rPr lang="en-US" sz="1200" dirty="0" err="1"/>
              <a:t>DrvADC_IsConversionDone</a:t>
            </a:r>
            <a:r>
              <a:rPr lang="en-US" sz="1200" dirty="0"/>
              <a:t>()==FALSE);															  // wait till conversion is done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Vx</a:t>
            </a:r>
            <a:r>
              <a:rPr lang="en-US" sz="1200" dirty="0"/>
              <a:t> = ADC-&gt;ADDR[0].RSLT ;                                                // </a:t>
            </a:r>
            <a:r>
              <a:rPr lang="en-US" sz="1200" dirty="0" err="1"/>
              <a:t>Vx</a:t>
            </a:r>
            <a:r>
              <a:rPr lang="en-US" sz="1200" dirty="0"/>
              <a:t> &lt;- ADC0 value  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Vy</a:t>
            </a:r>
            <a:r>
              <a:rPr lang="en-US" sz="1200" dirty="0"/>
              <a:t> = ADC-&gt;ADDR[1].RSLT ;																								// </a:t>
            </a:r>
            <a:r>
              <a:rPr lang="en-US" sz="1200" dirty="0" err="1"/>
              <a:t>Vx</a:t>
            </a:r>
            <a:r>
              <a:rPr lang="en-US" sz="1200" dirty="0"/>
              <a:t> &lt;- ADC1 value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Vz</a:t>
            </a:r>
            <a:r>
              <a:rPr lang="en-US" sz="1200" dirty="0"/>
              <a:t> = ADC-&gt;ADDR[7].RSLT ;																								// </a:t>
            </a:r>
            <a:r>
              <a:rPr lang="en-US" sz="1200" dirty="0" err="1"/>
              <a:t>Vx</a:t>
            </a:r>
            <a:r>
              <a:rPr lang="en-US" sz="1200" dirty="0"/>
              <a:t> &lt;- ADC7 value	</a:t>
            </a:r>
          </a:p>
          <a:p>
            <a:r>
              <a:rPr lang="en-US" sz="1200" dirty="0"/>
              <a:t>		</a:t>
            </a:r>
          </a:p>
          <a:p>
            <a:r>
              <a:rPr lang="en-US" sz="1200" dirty="0"/>
              <a:t>		//Note 1</a:t>
            </a:r>
          </a:p>
          <a:p>
            <a:r>
              <a:rPr lang="en-US" sz="1200" dirty="0"/>
              <a:t>		/* 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Vy</a:t>
            </a:r>
            <a:r>
              <a:rPr lang="en-US" sz="1200" dirty="0"/>
              <a:t> minus </a:t>
            </a:r>
            <a:r>
              <a:rPr lang="en-US" sz="1200" dirty="0" err="1"/>
              <a:t>Vx</a:t>
            </a:r>
            <a:r>
              <a:rPr lang="en-US" sz="1200" dirty="0"/>
              <a:t> is the digital value on the resistor that present </a:t>
            </a:r>
          </a:p>
          <a:p>
            <a:r>
              <a:rPr lang="en-US" sz="1200" dirty="0"/>
              <a:t>		4095 Voltage level between 0 ~ 3.3V.  so multiply by 3.3(V)</a:t>
            </a:r>
          </a:p>
          <a:p>
            <a:r>
              <a:rPr lang="en-US" sz="1200" dirty="0"/>
              <a:t>		and 1/0.1(OHM) and divided by 4095 = 0.000805  </a:t>
            </a:r>
          </a:p>
          <a:p>
            <a:r>
              <a:rPr lang="en-US" sz="1200" dirty="0"/>
              <a:t>		*/	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Vsub_temp</a:t>
            </a:r>
            <a:r>
              <a:rPr lang="en-US" sz="1200" dirty="0"/>
              <a:t> = (</a:t>
            </a:r>
            <a:r>
              <a:rPr lang="en-US" sz="1200" dirty="0" err="1"/>
              <a:t>Vy-Vx</a:t>
            </a:r>
            <a:r>
              <a:rPr lang="en-US" sz="1200" dirty="0"/>
              <a:t>)*0.008058;                                           // See Note 1  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clr_all_panel</a:t>
            </a:r>
            <a:r>
              <a:rPr lang="en-US" sz="1200" dirty="0"/>
              <a:t>();																												// Clear LCD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print_lcd</a:t>
            </a:r>
            <a:r>
              <a:rPr lang="en-US" sz="1200" dirty="0"/>
              <a:t>(0, "</a:t>
            </a:r>
            <a:r>
              <a:rPr lang="en-US" sz="1200" dirty="0" err="1"/>
              <a:t>Oded&amp;Nir</a:t>
            </a:r>
            <a:r>
              <a:rPr lang="en-US" sz="1200" dirty="0"/>
              <a:t> Project");																				// Print Header</a:t>
            </a:r>
          </a:p>
        </p:txBody>
      </p:sp>
    </p:spTree>
    <p:extLst>
      <p:ext uri="{BB962C8B-B14F-4D97-AF65-F5344CB8AC3E}">
        <p14:creationId xmlns:p14="http://schemas.microsoft.com/office/powerpoint/2010/main" val="3883229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/>
          </a:p>
          <a:p>
            <a:r>
              <a:rPr lang="en-US" sz="1200" dirty="0"/>
              <a:t>		// -----------------------------------------------------------------------------</a:t>
            </a:r>
          </a:p>
          <a:p>
            <a:r>
              <a:rPr lang="en-US" sz="1200" dirty="0"/>
              <a:t>		//Note 2</a:t>
            </a:r>
          </a:p>
          <a:p>
            <a:r>
              <a:rPr lang="en-US" sz="1200" dirty="0"/>
              <a:t>		/* </a:t>
            </a:r>
          </a:p>
          <a:p>
            <a:r>
              <a:rPr lang="en-US" sz="1200" dirty="0"/>
              <a:t>		For loop that </a:t>
            </a:r>
            <a:r>
              <a:rPr lang="en-US" sz="1200" dirty="0" err="1"/>
              <a:t>impliment</a:t>
            </a:r>
            <a:r>
              <a:rPr lang="en-US" sz="1200" dirty="0"/>
              <a:t> FIFO</a:t>
            </a:r>
          </a:p>
          <a:p>
            <a:r>
              <a:rPr lang="en-US" sz="1200" dirty="0"/>
              <a:t>		first in first out and the last current sample</a:t>
            </a:r>
          </a:p>
          <a:p>
            <a:r>
              <a:rPr lang="en-US" sz="1200" dirty="0"/>
              <a:t>		goes in to Queue</a:t>
            </a:r>
          </a:p>
          <a:p>
            <a:r>
              <a:rPr lang="en-US" sz="1200" dirty="0"/>
              <a:t>		*/</a:t>
            </a:r>
          </a:p>
          <a:p>
            <a:r>
              <a:rPr lang="en-US" sz="1200" dirty="0"/>
              <a:t>		for(j=NumOfSam-1; j&gt;0; j--)</a:t>
            </a:r>
          </a:p>
          <a:p>
            <a:r>
              <a:rPr lang="en-US" sz="1200" dirty="0"/>
              <a:t>		{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Queue_Curr</a:t>
            </a:r>
            <a:r>
              <a:rPr lang="en-US" sz="1200" dirty="0"/>
              <a:t>[j] = </a:t>
            </a:r>
            <a:r>
              <a:rPr lang="en-US" sz="1200" dirty="0" err="1"/>
              <a:t>Queue_Curr</a:t>
            </a:r>
            <a:r>
              <a:rPr lang="en-US" sz="1200" dirty="0"/>
              <a:t>[j-1];                                      // Shift right</a:t>
            </a:r>
          </a:p>
          <a:p>
            <a:r>
              <a:rPr lang="en-US" sz="1200" dirty="0"/>
              <a:t>		}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Queue_Curr</a:t>
            </a:r>
            <a:r>
              <a:rPr lang="en-US" sz="1200" dirty="0"/>
              <a:t>[0] = </a:t>
            </a:r>
            <a:r>
              <a:rPr lang="en-US" sz="1200" dirty="0" err="1"/>
              <a:t>Vsub_temp</a:t>
            </a:r>
            <a:r>
              <a:rPr lang="en-US" sz="1200" dirty="0"/>
              <a:t>;																							// last current sample to the Queue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Vsub</a:t>
            </a:r>
            <a:r>
              <a:rPr lang="en-US" sz="1200" dirty="0"/>
              <a:t> = </a:t>
            </a:r>
            <a:r>
              <a:rPr lang="en-US" sz="1200" dirty="0" err="1"/>
              <a:t>AVRCurr</a:t>
            </a:r>
            <a:r>
              <a:rPr lang="en-US" sz="1200" dirty="0"/>
              <a:t>(</a:t>
            </a:r>
            <a:r>
              <a:rPr lang="en-US" sz="1200" dirty="0" err="1"/>
              <a:t>Queue_Curr</a:t>
            </a:r>
            <a:r>
              <a:rPr lang="en-US" sz="1200" dirty="0"/>
              <a:t>);                                             // </a:t>
            </a:r>
            <a:r>
              <a:rPr lang="en-US" sz="1200" dirty="0" err="1"/>
              <a:t>Vsub</a:t>
            </a:r>
            <a:r>
              <a:rPr lang="en-US" sz="1200" dirty="0"/>
              <a:t> is the average of the array</a:t>
            </a:r>
          </a:p>
          <a:p>
            <a:r>
              <a:rPr lang="en-US" sz="1200" dirty="0"/>
              <a:t>		// -----------------------------------------------------------------------------</a:t>
            </a:r>
          </a:p>
          <a:p>
            <a:r>
              <a:rPr lang="en-US" sz="1200" dirty="0"/>
              <a:t>		// -------------------------------------If--------------------------------------</a:t>
            </a:r>
          </a:p>
          <a:p>
            <a:r>
              <a:rPr lang="en-US" sz="1200" dirty="0"/>
              <a:t>		//Note 3</a:t>
            </a:r>
          </a:p>
          <a:p>
            <a:r>
              <a:rPr lang="en-US" sz="1200" dirty="0"/>
              <a:t>		/*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Chack</a:t>
            </a:r>
            <a:r>
              <a:rPr lang="en-US" sz="1200" dirty="0"/>
              <a:t> if the current value is above the over load current</a:t>
            </a:r>
          </a:p>
          <a:p>
            <a:r>
              <a:rPr lang="en-US" sz="1200" dirty="0"/>
              <a:t>		*/</a:t>
            </a:r>
          </a:p>
          <a:p>
            <a:r>
              <a:rPr lang="en-US" sz="1200" dirty="0"/>
              <a:t>		if(</a:t>
            </a:r>
            <a:r>
              <a:rPr lang="en-US" sz="1200" dirty="0" err="1"/>
              <a:t>Vsub</a:t>
            </a:r>
            <a:r>
              <a:rPr lang="en-US" sz="1200" dirty="0"/>
              <a:t> &gt; </a:t>
            </a:r>
            <a:r>
              <a:rPr lang="en-US" sz="1200" dirty="0" err="1"/>
              <a:t>OverLoadCurr</a:t>
            </a:r>
            <a:r>
              <a:rPr lang="en-US" sz="1200" dirty="0"/>
              <a:t> &amp;&amp; </a:t>
            </a:r>
            <a:r>
              <a:rPr lang="en-US" sz="1200" dirty="0" err="1"/>
              <a:t>Vz</a:t>
            </a:r>
            <a:r>
              <a:rPr lang="en-US" sz="1200" dirty="0"/>
              <a:t> &gt; 500)																			// see note 3</a:t>
            </a:r>
          </a:p>
          <a:p>
            <a:r>
              <a:rPr lang="en-US" sz="1200" dirty="0"/>
              <a:t>		{</a:t>
            </a:r>
          </a:p>
          <a:p>
            <a:r>
              <a:rPr lang="en-US" sz="1200" dirty="0"/>
              <a:t>			PWMA-&gt;CMR0=</a:t>
            </a:r>
            <a:r>
              <a:rPr lang="en-US" sz="1200" dirty="0" err="1"/>
              <a:t>OverLoadDutyCycle</a:t>
            </a:r>
            <a:r>
              <a:rPr lang="en-US" sz="1200" dirty="0"/>
              <a:t>&lt;&lt;4;                      								// Constant middle Duty cycle in overload state</a:t>
            </a:r>
          </a:p>
        </p:txBody>
      </p:sp>
    </p:spTree>
    <p:extLst>
      <p:ext uri="{BB962C8B-B14F-4D97-AF65-F5344CB8AC3E}">
        <p14:creationId xmlns:p14="http://schemas.microsoft.com/office/powerpoint/2010/main" val="255028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/>
          </a:p>
          <a:p>
            <a:r>
              <a:rPr lang="en-US" sz="1200" dirty="0"/>
              <a:t>			</a:t>
            </a:r>
            <a:r>
              <a:rPr lang="en-US" sz="1200" dirty="0" err="1"/>
              <a:t>clr_all_panel</a:t>
            </a:r>
            <a:r>
              <a:rPr lang="en-US" sz="1200" dirty="0"/>
              <a:t>();																											// clear panel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print_lcd</a:t>
            </a:r>
            <a:r>
              <a:rPr lang="en-US" sz="1200" dirty="0"/>
              <a:t>(0 , "OVERLOAD!");																				    // Massage on screen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print_lcd</a:t>
            </a:r>
            <a:r>
              <a:rPr lang="en-US" sz="1200" dirty="0"/>
              <a:t>(1 , "PLEASE CHECK IF");																			// Massage on screen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print_lcd</a:t>
            </a:r>
            <a:r>
              <a:rPr lang="en-US" sz="1200" dirty="0"/>
              <a:t>(2 , "THE MOTOR IS");																				// Massage on screen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print_lcd</a:t>
            </a:r>
            <a:r>
              <a:rPr lang="en-US" sz="1200" dirty="0"/>
              <a:t>(3 , "STUCK");																								// Massage on screen</a:t>
            </a:r>
          </a:p>
          <a:p>
            <a:r>
              <a:rPr lang="en-US" sz="1200" dirty="0"/>
              <a:t>			</a:t>
            </a:r>
            <a:r>
              <a:rPr lang="en-US" sz="1200" dirty="0" err="1"/>
              <a:t>DrvSYS_Delay</a:t>
            </a:r>
            <a:r>
              <a:rPr lang="en-US" sz="1200" dirty="0"/>
              <a:t>(100000);																									// Delay</a:t>
            </a:r>
          </a:p>
          <a:p>
            <a:r>
              <a:rPr lang="en-US" sz="1200" dirty="0"/>
              <a:t>		}			</a:t>
            </a:r>
          </a:p>
          <a:p>
            <a:r>
              <a:rPr lang="en-US" sz="1200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855780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171917" y="715615"/>
            <a:ext cx="353013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המשך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else																																		// Regular state</a:t>
            </a:r>
          </a:p>
          <a:p>
            <a:r>
              <a:rPr lang="en-US" sz="1200" dirty="0"/>
              <a:t>		{</a:t>
            </a:r>
          </a:p>
          <a:p>
            <a:r>
              <a:rPr lang="en-US" sz="1200" dirty="0"/>
              <a:t>		PWMA-&gt;CMR0=ADC-&gt;ADDR[7].RSLT&lt;&lt;4;																				// ADC value of the Potentiometer to the PWM output 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sprintf</a:t>
            </a:r>
            <a:r>
              <a:rPr lang="en-US" sz="1200" dirty="0"/>
              <a:t>(TEXT,"</a:t>
            </a:r>
            <a:r>
              <a:rPr lang="en-US" sz="1200" dirty="0" err="1"/>
              <a:t>Curr</a:t>
            </a:r>
            <a:r>
              <a:rPr lang="en-US" sz="1200" dirty="0"/>
              <a:t>: %.2f[A]",</a:t>
            </a:r>
            <a:r>
              <a:rPr lang="en-US" sz="1200" dirty="0" err="1"/>
              <a:t>Vsub</a:t>
            </a:r>
            <a:r>
              <a:rPr lang="en-US" sz="1200" dirty="0"/>
              <a:t>);                                     // Print Current value into "text"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print_lcd</a:t>
            </a:r>
            <a:r>
              <a:rPr lang="en-US" sz="1200" dirty="0"/>
              <a:t>(2, TEXT);																											// Print Current value into LCD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sprintf</a:t>
            </a:r>
            <a:r>
              <a:rPr lang="en-US" sz="1200" dirty="0"/>
              <a:t>(TEXT,"PEDAL : %4d",Vz);                                         // Print Potentiometer value into "text"</a:t>
            </a:r>
          </a:p>
          <a:p>
            <a:r>
              <a:rPr lang="en-US" sz="1200" dirty="0"/>
              <a:t>		</a:t>
            </a:r>
            <a:r>
              <a:rPr lang="en-US" sz="1200" dirty="0" err="1"/>
              <a:t>print_lcd</a:t>
            </a:r>
            <a:r>
              <a:rPr lang="en-US" sz="1200" dirty="0"/>
              <a:t>(3, TEXT);																											// Print Potentiometer value into LCD</a:t>
            </a:r>
          </a:p>
          <a:p>
            <a:r>
              <a:rPr lang="en-US" sz="1200" dirty="0"/>
              <a:t>    </a:t>
            </a:r>
            <a:r>
              <a:rPr lang="en-US" sz="1200" dirty="0" err="1"/>
              <a:t>DrvSYS_Delay</a:t>
            </a:r>
            <a:r>
              <a:rPr lang="en-US" sz="1200" dirty="0"/>
              <a:t>(100000);																										// Delay</a:t>
            </a:r>
          </a:p>
          <a:p>
            <a:r>
              <a:rPr lang="en-US" sz="1200" dirty="0"/>
              <a:t>		}</a:t>
            </a:r>
          </a:p>
          <a:p>
            <a:r>
              <a:rPr lang="en-US" sz="1200" dirty="0"/>
              <a:t>	}</a:t>
            </a:r>
          </a:p>
          <a:p>
            <a:r>
              <a:rPr lang="en-US" sz="1200" dirty="0"/>
              <a:t>}</a:t>
            </a:r>
          </a:p>
          <a:p>
            <a:r>
              <a:rPr lang="en-US" sz="1200" dirty="0"/>
              <a:t>	// The END [=</a:t>
            </a:r>
          </a:p>
          <a:p>
            <a:r>
              <a:rPr lang="en-US" sz="1200" dirty="0"/>
              <a:t>	// -----------------------------------------------------------------------------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66868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248059" y="715615"/>
            <a:ext cx="33778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 - הסבר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xmlns="" id="{FFE8A5D1-9C8F-4A66-B2E9-208AD96C7882}"/>
                  </a:ext>
                </a:extLst>
              </p:cNvPr>
              <p:cNvSpPr txBox="1"/>
              <p:nvPr/>
            </p:nvSpPr>
            <p:spPr>
              <a:xfrm>
                <a:off x="0" y="1665449"/>
                <a:ext cx="12192000" cy="40386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 rtl="1"/>
                <a:r>
                  <a:rPr lang="he-IL" dirty="0"/>
                  <a:t>המיקרו-בקר דוגם באמצעות ערוצים </a:t>
                </a:r>
                <a:r>
                  <a:rPr lang="en-US" dirty="0"/>
                  <a:t>ADC0&amp;1 </a:t>
                </a:r>
                <a:r>
                  <a:rPr lang="he-IL" dirty="0"/>
                  <a:t> את הערך של המתח על הנגד אשר מחובר בטור למנוע. הערך הנקלט בערוצים הללו הוא בין </a:t>
                </a:r>
                <a:r>
                  <a:rPr lang="en-US" dirty="0"/>
                  <a:t>0~3.3V</a:t>
                </a:r>
                <a:r>
                  <a:rPr lang="he-IL" dirty="0"/>
                  <a:t> ברזולוציה של 4096.</a:t>
                </a:r>
                <a:endParaRPr lang="en-US" dirty="0"/>
              </a:p>
              <a:p>
                <a:pPr algn="r" rtl="1"/>
                <a:r>
                  <a:rPr lang="he-IL" dirty="0"/>
                  <a:t>התוכנית מחסרת בין שני הערכים בכדי לקבל את המתח על הנגד. </a:t>
                </a:r>
                <a:endParaRPr lang="en-US" dirty="0"/>
              </a:p>
              <a:p>
                <a:pPr algn="r" rtl="1"/>
                <a:r>
                  <a:rPr lang="he-IL" dirty="0"/>
                  <a:t>לאחר מכן מבצעים את הפעולה המתמטית הבאה בכדי להמיר את הערך לזרם ביחידות של אמפר – לפי חוק אוהם:  </a:t>
                </a:r>
                <a:endParaRPr lang="en-US" dirty="0"/>
              </a:p>
              <a:p>
                <a:pPr algn="r" rt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𝐼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𝑀𝑜𝑡𝑜𝑟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=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𝐴𝐷𝐶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𝐴𝐷𝐶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/>
                        </a:rPr>
                        <m:t>∗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i="1">
                                  <a:latin typeface="Cambria Math"/>
                                </a:rPr>
                                <m:t>3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.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3</m:t>
                              </m:r>
                              <m:d>
                                <m:d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𝑉</m:t>
                                  </m:r>
                                </m:e>
                              </m:d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4096</m:t>
                              </m:r>
                            </m:den>
                          </m:f>
                        </m:e>
                      </m:d>
                      <m:r>
                        <a:rPr lang="en-US" i="1">
                          <a:latin typeface="Cambria Math"/>
                        </a:rPr>
                        <m:t>∗(</m:t>
                      </m:r>
                      <m:r>
                        <a:rPr lang="en-US" i="1">
                          <a:latin typeface="Cambria Math"/>
                        </a:rPr>
                        <m:t>1</m:t>
                      </m:r>
                      <m:r>
                        <a:rPr lang="en-US" i="1">
                          <a:latin typeface="Cambria Math"/>
                        </a:rPr>
                        <m:t>/</m:t>
                      </m:r>
                      <m:r>
                        <a:rPr lang="en-US" i="1">
                          <a:latin typeface="Cambria Math"/>
                        </a:rPr>
                        <m:t>𝑅</m:t>
                      </m:r>
                      <m:r>
                        <a:rPr lang="en-US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algn="r" rtl="1"/>
                <a:r>
                  <a:rPr lang="he-IL" dirty="0"/>
                  <a:t> </a:t>
                </a:r>
                <a:endParaRPr lang="en-US" dirty="0"/>
              </a:p>
              <a:p>
                <a:pPr algn="r" rtl="1"/>
                <a:r>
                  <a:rPr lang="he-IL" dirty="0"/>
                  <a:t>כאשר </a:t>
                </a:r>
                <a:r>
                  <a:rPr lang="en-US" dirty="0"/>
                  <a:t>V reference </a:t>
                </a:r>
                <a:r>
                  <a:rPr lang="he-IL" dirty="0"/>
                  <a:t> של הערוצי </a:t>
                </a:r>
                <a:r>
                  <a:rPr lang="en-US" dirty="0"/>
                  <a:t> ADC </a:t>
                </a:r>
                <a:r>
                  <a:rPr lang="he-IL" dirty="0"/>
                  <a:t>שווה </a:t>
                </a:r>
                <a:r>
                  <a:rPr lang="en-US" dirty="0"/>
                  <a:t>3.3V</a:t>
                </a:r>
                <a:r>
                  <a:rPr lang="he-IL" dirty="0"/>
                  <a:t>.</a:t>
                </a:r>
                <a:endParaRPr lang="en-US" dirty="0"/>
              </a:p>
              <a:p>
                <a:pPr algn="r" rtl="1"/>
                <a:r>
                  <a:rPr lang="he-IL" dirty="0"/>
                  <a:t>לאחר מכן הזרם הנדגם נכנס למערך </a:t>
                </a:r>
                <a:r>
                  <a:rPr lang="en-US" dirty="0"/>
                  <a:t>FIFO</a:t>
                </a:r>
                <a:r>
                  <a:rPr lang="he-IL" dirty="0"/>
                  <a:t>(</a:t>
                </a:r>
                <a:r>
                  <a:rPr lang="en-US" dirty="0"/>
                  <a:t>Queue</a:t>
                </a:r>
                <a:r>
                  <a:rPr lang="he-IL" dirty="0"/>
                  <a:t>) והערך הממוצע מחושב ע"י פונקציית עזר.</a:t>
                </a:r>
                <a:endParaRPr lang="en-US" dirty="0"/>
              </a:p>
              <a:p>
                <a:pPr algn="r" rtl="1"/>
                <a:r>
                  <a:rPr lang="he-IL" dirty="0"/>
                  <a:t>הערך של הזרם נשמר במשתנה </a:t>
                </a:r>
                <a:r>
                  <a:rPr lang="en-US" dirty="0" err="1"/>
                  <a:t>Vsub</a:t>
                </a:r>
                <a:r>
                  <a:rPr lang="he-IL" dirty="0"/>
                  <a:t>. על הערך הזה מתבצעת בדיקה, אם הערך גבוה מהערך שקבענו כעומס-יתר (הערך הנבחר הינו </a:t>
                </a:r>
                <a:r>
                  <a:rPr lang="en-US" dirty="0"/>
                  <a:t>0.75[V]</a:t>
                </a:r>
                <a:r>
                  <a:rPr lang="he-IL" dirty="0"/>
                  <a:t> לצורך ההדגמה בכיתה) אז המערכת נכנסת למצב עומס-יתר. על המסך מוצגת התרעה ורוחב הפולס של ה</a:t>
                </a:r>
                <a:r>
                  <a:rPr lang="en-US" dirty="0"/>
                  <a:t>PWM</a:t>
                </a:r>
                <a:r>
                  <a:rPr lang="he-IL" dirty="0"/>
                  <a:t> יורד ל50% באופן אוטומטי.</a:t>
                </a:r>
                <a:endParaRPr lang="en-US" dirty="0"/>
              </a:p>
              <a:p>
                <a:pPr algn="r" rtl="1"/>
                <a:r>
                  <a:rPr lang="he-IL" dirty="0"/>
                  <a:t>במידה והערך של הזרם קטן, המערכת נמצאת במצב רגיל. אות הדוושה מהפוטנציומטר שולט על רוחב הפולס של ה</a:t>
                </a:r>
                <a:r>
                  <a:rPr lang="en-US" dirty="0"/>
                  <a:t>PWM</a:t>
                </a:r>
                <a:r>
                  <a:rPr lang="he-IL" dirty="0"/>
                  <a:t> ומגדיל ומקטין אותו בהתאם. על המסך מוצג רמת הדוושה והזרם הנכנס למנוע.</a:t>
                </a:r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FFE8A5D1-9C8F-4A66-B2E9-208AD96C78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1665449"/>
                <a:ext cx="12192000" cy="4038670"/>
              </a:xfrm>
              <a:prstGeom prst="rect">
                <a:avLst/>
              </a:prstGeom>
              <a:blipFill>
                <a:blip r:embed="rId2"/>
                <a:stretch>
                  <a:fillRect l="-750" t="-905" r="-450" b="-1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4197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2608193" y="715615"/>
            <a:ext cx="665759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תוצאות – מצב פעולה רגיל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C:\Users\Oded\Documents\לימודים\פרויקט גמר\פרויקט גמר - אפיון מממ\regulat state.jpg">
            <a:extLst>
              <a:ext uri="{FF2B5EF4-FFF2-40B4-BE49-F238E27FC236}">
                <a16:creationId xmlns:a16="http://schemas.microsoft.com/office/drawing/2014/main" xmlns="" id="{388882FA-558F-4E50-B227-78C8C618A70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935731" y="857248"/>
            <a:ext cx="4320540" cy="768096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82AA283D-425F-4C32-8355-088927E7A105}"/>
              </a:ext>
            </a:extLst>
          </p:cNvPr>
          <p:cNvSpPr txBox="1"/>
          <p:nvPr/>
        </p:nvSpPr>
        <p:spPr>
          <a:xfrm>
            <a:off x="2401003" y="1660900"/>
            <a:ext cx="7389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endParaRPr lang="he-IL" b="1" dirty="0"/>
          </a:p>
          <a:p>
            <a:pPr algn="r" rtl="1"/>
            <a:r>
              <a:rPr lang="he-IL" b="1" dirty="0"/>
              <a:t>הפוטנציומטר בעוצמה מלאה, רוחב פולס </a:t>
            </a:r>
            <a:r>
              <a:rPr lang="en-US" b="1" dirty="0"/>
              <a:t>PWM</a:t>
            </a:r>
            <a:r>
              <a:rPr lang="he-IL" b="1" dirty="0"/>
              <a:t> 100%, הזרם במנוע </a:t>
            </a:r>
            <a:r>
              <a:rPr lang="en-US" b="1" dirty="0"/>
              <a:t>0.29[A]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16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2786125" y="715615"/>
            <a:ext cx="63017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תוצאות – מצב עומס יתר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E7DE058-0D3C-4EE3-BA58-E3D5399A4A6C}"/>
              </a:ext>
            </a:extLst>
          </p:cNvPr>
          <p:cNvSpPr txBox="1"/>
          <p:nvPr/>
        </p:nvSpPr>
        <p:spPr>
          <a:xfrm>
            <a:off x="2945137" y="1659987"/>
            <a:ext cx="6301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endParaRPr lang="he-IL" b="1" dirty="0"/>
          </a:p>
          <a:p>
            <a:pPr algn="r" rtl="1"/>
            <a:r>
              <a:rPr lang="he-IL" b="1" dirty="0"/>
              <a:t>מערכת במצב עומס יתר, התרעת אזהרה על הצג, רוחב פולס 50%.</a:t>
            </a:r>
            <a:endParaRPr lang="en-US" dirty="0"/>
          </a:p>
        </p:txBody>
      </p:sp>
      <p:pic>
        <p:nvPicPr>
          <p:cNvPr id="6" name="Picture 5" descr="C:\Users\Oded\Documents\לימודים\פרויקט גמר\פרויקט גמר - אפיון מממ\Overload state.jpg">
            <a:extLst>
              <a:ext uri="{FF2B5EF4-FFF2-40B4-BE49-F238E27FC236}">
                <a16:creationId xmlns:a16="http://schemas.microsoft.com/office/drawing/2014/main" xmlns="" id="{BEDC3D1E-6FA3-4F27-8E60-2B0EA5EDAA9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935730" y="852854"/>
            <a:ext cx="4320540" cy="7680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84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921312" y="715615"/>
            <a:ext cx="20313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הקדמה</a:t>
            </a:r>
            <a:endParaRPr lang="en-US" sz="5400" b="1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ACDF7B7-1001-400A-BBF2-CAAA72E3BCEF}"/>
              </a:ext>
            </a:extLst>
          </p:cNvPr>
          <p:cNvSpPr txBox="1"/>
          <p:nvPr/>
        </p:nvSpPr>
        <p:spPr>
          <a:xfrm>
            <a:off x="0" y="1630016"/>
            <a:ext cx="1219199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/>
              <a:t>הפרוייקט מכיל תכנון מערכת הנעה, בקרה ומשוב למנוע </a:t>
            </a:r>
            <a:r>
              <a:rPr lang="en-US" dirty="0"/>
              <a:t>DC</a:t>
            </a:r>
            <a:r>
              <a:rPr lang="he-IL" dirty="0"/>
              <a:t>. </a:t>
            </a:r>
            <a:endParaRPr lang="en-US" dirty="0"/>
          </a:p>
          <a:p>
            <a:pPr algn="r" rtl="1"/>
            <a:r>
              <a:rPr lang="he-IL" dirty="0"/>
              <a:t>נשתמש במנוע </a:t>
            </a:r>
            <a:r>
              <a:rPr lang="en-US" dirty="0"/>
              <a:t>DC</a:t>
            </a:r>
            <a:r>
              <a:rPr lang="he-IL" dirty="0"/>
              <a:t> אותו נחבר למעגל המסופק ממקור מתח חיצוני (3 סוללות </a:t>
            </a:r>
            <a:r>
              <a:rPr lang="en-US" dirty="0"/>
              <a:t>AA</a:t>
            </a:r>
            <a:r>
              <a:rPr lang="he-IL" dirty="0"/>
              <a:t>). </a:t>
            </a:r>
            <a:endParaRPr lang="en-US" dirty="0"/>
          </a:p>
          <a:p>
            <a:pPr algn="r" rtl="1"/>
            <a:r>
              <a:rPr lang="he-IL" dirty="0"/>
              <a:t>את המעגל נמתג בעזרת טרנסיסטור </a:t>
            </a:r>
            <a:r>
              <a:rPr lang="en-US" dirty="0"/>
              <a:t>MOSFET</a:t>
            </a:r>
            <a:r>
              <a:rPr lang="he-IL" dirty="0"/>
              <a:t> אשר בשערו יחובר סיגנל ה</a:t>
            </a:r>
            <a:r>
              <a:rPr lang="en-US" dirty="0"/>
              <a:t>PWM</a:t>
            </a:r>
            <a:r>
              <a:rPr lang="he-IL" dirty="0"/>
              <a:t> של המיקרו-בקר </a:t>
            </a:r>
            <a:r>
              <a:rPr lang="en-US" dirty="0"/>
              <a:t>(GPA12)</a:t>
            </a:r>
            <a:r>
              <a:rPr lang="he-IL" dirty="0"/>
              <a:t>. </a:t>
            </a:r>
            <a:endParaRPr lang="en-US" dirty="0"/>
          </a:p>
          <a:p>
            <a:pPr algn="r" rtl="1"/>
            <a:r>
              <a:rPr lang="he-IL" dirty="0"/>
              <a:t>רוחב הפולס של סיגנל ה</a:t>
            </a:r>
            <a:r>
              <a:rPr lang="en-US" dirty="0"/>
              <a:t>PWM</a:t>
            </a:r>
            <a:r>
              <a:rPr lang="he-IL" dirty="0"/>
              <a:t> יבוקר ע"י הפוטנציומטר הנמצא על הכרטיס של הבקר באמצעות ערוץ </a:t>
            </a:r>
            <a:r>
              <a:rPr lang="en-US" dirty="0"/>
              <a:t>ADC7</a:t>
            </a:r>
            <a:r>
              <a:rPr lang="he-IL" dirty="0"/>
              <a:t>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  <a:p>
            <a:pPr algn="r" rtl="1"/>
            <a:r>
              <a:rPr lang="he-IL" dirty="0"/>
              <a:t>בטור למנוע נחבר נגד הספק עם התנגדות של </a:t>
            </a:r>
            <a:r>
              <a:rPr lang="en-US" dirty="0"/>
              <a:t>0.1(Ω)</a:t>
            </a:r>
            <a:r>
              <a:rPr lang="he-IL" dirty="0"/>
              <a:t>, התנגדות נמוכה בכדי שלא תשפיע על תפקוד המעגל. </a:t>
            </a:r>
            <a:endParaRPr lang="en-US" dirty="0"/>
          </a:p>
          <a:p>
            <a:pPr algn="r" rtl="1"/>
            <a:r>
              <a:rPr lang="he-IL" dirty="0"/>
              <a:t>משני הדקיו של הנגד נדגום את המתח בערוצים </a:t>
            </a:r>
            <a:r>
              <a:rPr lang="en-US" dirty="0"/>
              <a:t>ADC0&amp;ADC1</a:t>
            </a:r>
            <a:r>
              <a:rPr lang="he-IL" dirty="0"/>
              <a:t>. את הערך של המתח בשני הנקודות הללו נחסר בכדי לקבל את הערך של המתח </a:t>
            </a:r>
            <a:r>
              <a:rPr lang="he-IL" u="sng" dirty="0"/>
              <a:t>על הנגד</a:t>
            </a:r>
            <a:r>
              <a:rPr lang="he-IL" dirty="0"/>
              <a:t>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  <a:p>
            <a:pPr algn="r" rtl="1"/>
            <a:r>
              <a:rPr lang="he-IL" dirty="0"/>
              <a:t>בעזרת חוק אוהם נחשב ונציג את הערך של ה</a:t>
            </a:r>
            <a:r>
              <a:rPr lang="he-IL" u="sng" dirty="0"/>
              <a:t>זרם</a:t>
            </a:r>
            <a:r>
              <a:rPr lang="he-IL" dirty="0"/>
              <a:t> הזורם במנוע על מסך ה</a:t>
            </a:r>
            <a:r>
              <a:rPr lang="en-US" dirty="0"/>
              <a:t>LCD</a:t>
            </a:r>
            <a:r>
              <a:rPr lang="he-IL" dirty="0"/>
              <a:t> בזמן אמת.</a:t>
            </a:r>
            <a:endParaRPr lang="en-US" dirty="0"/>
          </a:p>
          <a:p>
            <a:pPr algn="r" rtl="1"/>
            <a:r>
              <a:rPr lang="he-IL" dirty="0"/>
              <a:t>בנוסף לערך הזרם על מסך ה</a:t>
            </a:r>
            <a:r>
              <a:rPr lang="en-US" dirty="0"/>
              <a:t>LCD</a:t>
            </a:r>
            <a:r>
              <a:rPr lang="he-IL" dirty="0"/>
              <a:t> יופיע בכל רגע נתון ערך הפוטנציומטר. כך שבזמן אמת נקבל על המסך גם את עוצמת ה"דוושה" וגם את הזרם הזורם במנוע.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  <a:p>
            <a:pPr algn="r" rtl="1"/>
            <a:r>
              <a:rPr lang="he-IL" dirty="0"/>
              <a:t>כאשר הזרם יעבור ערך מסויים שקבענו אותו כזרם של עומס-יתר (ניתן לשינוי נוח בקוד ע"י </a:t>
            </a:r>
            <a:r>
              <a:rPr lang="en-US" dirty="0"/>
              <a:t>Define</a:t>
            </a:r>
            <a:r>
              <a:rPr lang="he-IL" dirty="0"/>
              <a:t>) המערכת תכנס למצב </a:t>
            </a:r>
            <a:r>
              <a:rPr lang="en-US" dirty="0"/>
              <a:t>"OVERLOAD"</a:t>
            </a:r>
            <a:r>
              <a:rPr lang="he-IL" dirty="0"/>
              <a:t>. במצב זה אין קשר בין דוושת הפוטנציומטר לרוחב הפולס אלא רוחב הפולס הינו קבוע והוא נמצא בערך של 50% (ניתן לשינוי נוח בקוד ע"י </a:t>
            </a:r>
            <a:r>
              <a:rPr lang="en-US" dirty="0"/>
              <a:t>Define</a:t>
            </a:r>
            <a:r>
              <a:rPr lang="he-IL" dirty="0"/>
              <a:t>), על המסך מופיעה הודעת התרעה על מצב עומס-יתר.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82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206387" y="715615"/>
            <a:ext cx="34612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 smtClean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סרטון הדגמה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resentationVideo1.mp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5400000" flipH="1" flipV="1">
            <a:off x="3970986" y="90152"/>
            <a:ext cx="4250028" cy="7727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52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4DC24A98-C615-42D1-9FB3-AFF48FD21A1B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0C0205E-1A3E-493B-834E-129DA00DFC9E}"/>
              </a:ext>
            </a:extLst>
          </p:cNvPr>
          <p:cNvSpPr txBox="1"/>
          <p:nvPr/>
        </p:nvSpPr>
        <p:spPr>
          <a:xfrm>
            <a:off x="3437206" y="2644170"/>
            <a:ext cx="53175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he-IL" sz="9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תודה רבה</a:t>
            </a:r>
            <a:endParaRPr lang="en-US" sz="9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60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3865736" y="715615"/>
            <a:ext cx="41424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הקדמה - המשך</a:t>
            </a:r>
            <a:endParaRPr lang="en-US" sz="5400" b="1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ACDF7B7-1001-400A-BBF2-CAAA72E3BCEF}"/>
              </a:ext>
            </a:extLst>
          </p:cNvPr>
          <p:cNvSpPr txBox="1"/>
          <p:nvPr/>
        </p:nvSpPr>
        <p:spPr>
          <a:xfrm>
            <a:off x="0" y="1665450"/>
            <a:ext cx="12192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/>
              <a:t>כאשר הדוושה נמצאת ב </a:t>
            </a:r>
            <a:r>
              <a:rPr lang="en-US" dirty="0"/>
              <a:t>Duty Cycle</a:t>
            </a:r>
            <a:r>
              <a:rPr lang="he-IL" dirty="0"/>
              <a:t> נמוך, הזרם יורד בהדרגה והמערכת מתייצבת סביב זרם הסף.</a:t>
            </a:r>
            <a:endParaRPr lang="en-US" dirty="0"/>
          </a:p>
          <a:p>
            <a:pPr algn="r" rtl="1"/>
            <a:r>
              <a:rPr lang="he-IL" dirty="0"/>
              <a:t> </a:t>
            </a:r>
            <a:endParaRPr lang="en-US" dirty="0"/>
          </a:p>
          <a:p>
            <a:pPr algn="r" rtl="1"/>
            <a:r>
              <a:rPr lang="he-IL" dirty="0"/>
              <a:t>בכדי למנוע כניסת רעשים למערכת ולייצב את ערך הזרם הנכנס למנוע אנו דוגמים מספר ערכים של זרם (מספר הדגימות ניתן לשינוי נוח בקוד ע"י </a:t>
            </a:r>
            <a:r>
              <a:rPr lang="en-US" dirty="0"/>
              <a:t>Define</a:t>
            </a:r>
            <a:r>
              <a:rPr lang="he-IL" dirty="0"/>
              <a:t>) ומכניסים אותם למערך </a:t>
            </a:r>
            <a:r>
              <a:rPr lang="en-US" dirty="0"/>
              <a:t>FIFO</a:t>
            </a:r>
            <a:r>
              <a:rPr lang="he-IL" dirty="0"/>
              <a:t> ובעזרת פונקציית עזר מבצעים ממוצע לדגימות בכל איטרציה.</a:t>
            </a:r>
          </a:p>
          <a:p>
            <a:pPr algn="r" rtl="1"/>
            <a:endParaRPr lang="he-IL" dirty="0"/>
          </a:p>
          <a:p>
            <a:pPr algn="r" rtl="1"/>
            <a:r>
              <a:rPr lang="he-IL" dirty="0"/>
              <a:t>בהדגמה זו קבענו את ה</a:t>
            </a:r>
            <a:r>
              <a:rPr lang="en-US" dirty="0"/>
              <a:t>DUTY</a:t>
            </a:r>
            <a:r>
              <a:rPr lang="he-IL" dirty="0"/>
              <a:t> </a:t>
            </a:r>
            <a:r>
              <a:rPr lang="en-US" dirty="0"/>
              <a:t>CYCLE</a:t>
            </a:r>
            <a:r>
              <a:rPr lang="he-IL" dirty="0"/>
              <a:t> של מצב עומס היתר בערך גבוה מדי,זאת בכוונה כדי להראות את הודעת ההתרעה באופן יציב, ולא מרצד עקב שהייה בנקודת זרם הסף.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859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1980610" y="715615"/>
            <a:ext cx="79127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סכמת חיבורים ושרטוט חשמלי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5455590-DD8C-43FD-8337-0EAA69EF02C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2082" y="1665449"/>
            <a:ext cx="6987836" cy="50931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679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1207649" y="715615"/>
            <a:ext cx="94586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rtl="1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מימוש המערכת – על ה</a:t>
            </a:r>
            <a:r>
              <a:rPr lang="en-US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Bread board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99E203FF-7665-4B88-9714-FA3C48813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195" y="1661434"/>
            <a:ext cx="4363610" cy="519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52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992653" y="715615"/>
            <a:ext cx="188865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המעגל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 descr="C:\Users\Oded\Documents\לימודים\פרויקט גמר\פרויקט גמר - אפיון מממ\board profil.jpg">
            <a:extLst>
              <a:ext uri="{FF2B5EF4-FFF2-40B4-BE49-F238E27FC236}">
                <a16:creationId xmlns:a16="http://schemas.microsoft.com/office/drawing/2014/main" xmlns="" id="{2F0A00A4-E22A-4200-90B2-3EDD8509138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9847" y="1665449"/>
            <a:ext cx="8792306" cy="51925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3410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155887" y="715615"/>
            <a:ext cx="35621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חיבורי המעגל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F4EFBB33-D417-4F81-B77E-1038C1B99A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847" y="1667749"/>
            <a:ext cx="5964307" cy="5190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2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Bent-Up Arrow 30">
            <a:extLst>
              <a:ext uri="{FF2B5EF4-FFF2-40B4-BE49-F238E27FC236}">
                <a16:creationId xmlns:a16="http://schemas.microsoft.com/office/drawing/2014/main" xmlns="" id="{943DA53E-9382-4C61-A4E6-DA502924CE16}"/>
              </a:ext>
            </a:extLst>
          </p:cNvPr>
          <p:cNvSpPr/>
          <p:nvPr/>
        </p:nvSpPr>
        <p:spPr>
          <a:xfrm flipH="1" flipV="1">
            <a:off x="4229373" y="3388833"/>
            <a:ext cx="1136165" cy="997274"/>
          </a:xfrm>
          <a:prstGeom prst="bentUpArrow">
            <a:avLst>
              <a:gd name="adj1" fmla="val 14516"/>
              <a:gd name="adj2" fmla="val 25000"/>
              <a:gd name="adj3" fmla="val 25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he-IL" sz="1100">
                <a:effectLst/>
                <a:ea typeface="Calibri" panose="020F0502020204030204" pitchFamily="34" charset="0"/>
                <a:cs typeface="Arial" panose="020B0604020202020204" pitchFamily="34" charset="0"/>
              </a:rPr>
              <a:t> </a:t>
            </a:r>
            <a:endParaRPr lang="en-US" sz="110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30" name="Bent-Up Arrow 31">
            <a:extLst>
              <a:ext uri="{FF2B5EF4-FFF2-40B4-BE49-F238E27FC236}">
                <a16:creationId xmlns:a16="http://schemas.microsoft.com/office/drawing/2014/main" xmlns="" id="{6D5B511D-6735-4274-A02B-7B1A36742F75}"/>
              </a:ext>
            </a:extLst>
          </p:cNvPr>
          <p:cNvSpPr/>
          <p:nvPr/>
        </p:nvSpPr>
        <p:spPr>
          <a:xfrm flipV="1">
            <a:off x="6816075" y="3388833"/>
            <a:ext cx="1055586" cy="997274"/>
          </a:xfrm>
          <a:prstGeom prst="bentUpArrow">
            <a:avLst>
              <a:gd name="adj1" fmla="val 14516"/>
              <a:gd name="adj2" fmla="val 25000"/>
              <a:gd name="adj3" fmla="val 25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4" name="U-Turn Arrow 43">
            <a:extLst>
              <a:ext uri="{FF2B5EF4-FFF2-40B4-BE49-F238E27FC236}">
                <a16:creationId xmlns:a16="http://schemas.microsoft.com/office/drawing/2014/main" xmlns="" id="{333F336B-2ADB-496E-8341-BE0382AB6587}"/>
              </a:ext>
            </a:extLst>
          </p:cNvPr>
          <p:cNvSpPr/>
          <p:nvPr/>
        </p:nvSpPr>
        <p:spPr>
          <a:xfrm rot="16200000" flipV="1">
            <a:off x="6820658" y="3611496"/>
            <a:ext cx="4252984" cy="1082446"/>
          </a:xfrm>
          <a:prstGeom prst="uturnArrow">
            <a:avLst>
              <a:gd name="adj1" fmla="val 16086"/>
              <a:gd name="adj2" fmla="val 22867"/>
              <a:gd name="adj3" fmla="val 28673"/>
              <a:gd name="adj4" fmla="val 43750"/>
              <a:gd name="adj5" fmla="val 100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5" name="U-Turn Arrow 43">
            <a:extLst>
              <a:ext uri="{FF2B5EF4-FFF2-40B4-BE49-F238E27FC236}">
                <a16:creationId xmlns:a16="http://schemas.microsoft.com/office/drawing/2014/main" xmlns="" id="{8D3B0706-EF5B-4167-9378-6A096D312785}"/>
              </a:ext>
            </a:extLst>
          </p:cNvPr>
          <p:cNvSpPr/>
          <p:nvPr/>
        </p:nvSpPr>
        <p:spPr>
          <a:xfrm rot="5400000" flipH="1" flipV="1">
            <a:off x="1075660" y="3611496"/>
            <a:ext cx="4252984" cy="1082446"/>
          </a:xfrm>
          <a:prstGeom prst="uturnArrow">
            <a:avLst>
              <a:gd name="adj1" fmla="val 16086"/>
              <a:gd name="adj2" fmla="val 22867"/>
              <a:gd name="adj3" fmla="val 28673"/>
              <a:gd name="adj4" fmla="val 43750"/>
              <a:gd name="adj5" fmla="val 100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9" name="U-Turn Arrow 43">
            <a:extLst>
              <a:ext uri="{FF2B5EF4-FFF2-40B4-BE49-F238E27FC236}">
                <a16:creationId xmlns:a16="http://schemas.microsoft.com/office/drawing/2014/main" xmlns="" id="{84C38A4F-2EEF-40F5-8412-6E7E010DEEEA}"/>
              </a:ext>
            </a:extLst>
          </p:cNvPr>
          <p:cNvSpPr/>
          <p:nvPr/>
        </p:nvSpPr>
        <p:spPr>
          <a:xfrm rot="16200000" flipV="1">
            <a:off x="6807408" y="3611496"/>
            <a:ext cx="4252984" cy="1082446"/>
          </a:xfrm>
          <a:prstGeom prst="uturnArrow">
            <a:avLst>
              <a:gd name="adj1" fmla="val 16086"/>
              <a:gd name="adj2" fmla="val 22867"/>
              <a:gd name="adj3" fmla="val 28673"/>
              <a:gd name="adj4" fmla="val 43750"/>
              <a:gd name="adj5" fmla="val 10000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4153484" y="715615"/>
            <a:ext cx="356700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תרשים זרימה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5" name="Flowchart: Alternate Process 24">
            <a:extLst>
              <a:ext uri="{FF2B5EF4-FFF2-40B4-BE49-F238E27FC236}">
                <a16:creationId xmlns:a16="http://schemas.microsoft.com/office/drawing/2014/main" xmlns="" id="{F95E4FEB-932A-41B3-A171-E7605F13C7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5407" y="1908132"/>
            <a:ext cx="4597833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המערכת דוגמת את הערך של הזרם הנכנס למנוע, מכניסה למערך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FIFO</a:t>
            </a:r>
            <a:r>
              <a:rPr kumimoji="0" lang="he-IL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ומחשבת את הממוצע</a:t>
            </a:r>
            <a:endParaRPr kumimoji="0" lang="he-IL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Flowchart: Alternate Process 27">
            <a:extLst>
              <a:ext uri="{FF2B5EF4-FFF2-40B4-BE49-F238E27FC236}">
                <a16:creationId xmlns:a16="http://schemas.microsoft.com/office/drawing/2014/main" xmlns="" id="{7D1A9967-B705-43E6-8CAB-93BAD521B8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5321" y="3085015"/>
            <a:ext cx="1561359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בדיקה – הזרם גבוה מ0.75 [</a:t>
            </a:r>
            <a:r>
              <a:rPr lang="en-US" altLang="en-US" sz="1600" dirty="0">
                <a:latin typeface="Calibri" panose="020F0502020204030204" pitchFamily="34" charset="0"/>
              </a:rPr>
              <a:t>A</a:t>
            </a:r>
            <a:r>
              <a:rPr lang="he-IL" altLang="en-US" sz="1600" dirty="0">
                <a:latin typeface="Calibri" panose="020F0502020204030204" pitchFamily="34" charset="0"/>
              </a:rPr>
              <a:t>]</a:t>
            </a:r>
          </a:p>
        </p:txBody>
      </p:sp>
      <p:sp>
        <p:nvSpPr>
          <p:cNvPr id="27" name="Flowchart: Alternate Process 28">
            <a:extLst>
              <a:ext uri="{FF2B5EF4-FFF2-40B4-BE49-F238E27FC236}">
                <a16:creationId xmlns:a16="http://schemas.microsoft.com/office/drawing/2014/main" xmlns="" id="{A5EA7A61-61D0-4C83-A8F9-BB01B2DE53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0874" y="4412612"/>
            <a:ext cx="1442366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מצב עומס יתר</a:t>
            </a:r>
          </a:p>
        </p:txBody>
      </p:sp>
      <p:sp>
        <p:nvSpPr>
          <p:cNvPr id="28" name="Flowchart: Alternate Process 29">
            <a:extLst>
              <a:ext uri="{FF2B5EF4-FFF2-40B4-BE49-F238E27FC236}">
                <a16:creationId xmlns:a16="http://schemas.microsoft.com/office/drawing/2014/main" xmlns="" id="{C7F049DA-CFED-407B-959D-5C49C2E55E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52154" y="4406643"/>
            <a:ext cx="1442366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מצב רגיל</a:t>
            </a:r>
          </a:p>
        </p:txBody>
      </p:sp>
      <p:sp>
        <p:nvSpPr>
          <p:cNvPr id="31" name="Text Box 2">
            <a:extLst>
              <a:ext uri="{FF2B5EF4-FFF2-40B4-BE49-F238E27FC236}">
                <a16:creationId xmlns:a16="http://schemas.microsoft.com/office/drawing/2014/main" xmlns="" id="{44B61B2F-9290-482B-B7E3-94A2FAC02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36177" y="3113138"/>
            <a:ext cx="394838" cy="257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כן</a:t>
            </a:r>
            <a:endParaRPr kumimoji="0" lang="he-IL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 Box 34">
            <a:extLst>
              <a:ext uri="{FF2B5EF4-FFF2-40B4-BE49-F238E27FC236}">
                <a16:creationId xmlns:a16="http://schemas.microsoft.com/office/drawing/2014/main" xmlns="" id="{D22AA052-FBD8-449E-9E72-7FB4A3E2FB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83263" y="3121204"/>
            <a:ext cx="394838" cy="2573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e-IL" altLang="en-US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לא</a:t>
            </a:r>
            <a:endParaRPr kumimoji="0" lang="he-IL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Down Arrow 33">
            <a:extLst>
              <a:ext uri="{FF2B5EF4-FFF2-40B4-BE49-F238E27FC236}">
                <a16:creationId xmlns:a16="http://schemas.microsoft.com/office/drawing/2014/main" xmlns="" id="{FB38274F-BDED-491F-B936-D4E765D2AD5C}"/>
              </a:ext>
            </a:extLst>
          </p:cNvPr>
          <p:cNvSpPr/>
          <p:nvPr/>
        </p:nvSpPr>
        <p:spPr>
          <a:xfrm>
            <a:off x="5962016" y="2676742"/>
            <a:ext cx="267969" cy="381998"/>
          </a:xfrm>
          <a:prstGeom prst="down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4" name="Flowchart: Alternate Process 34">
            <a:extLst>
              <a:ext uri="{FF2B5EF4-FFF2-40B4-BE49-F238E27FC236}">
                <a16:creationId xmlns:a16="http://schemas.microsoft.com/office/drawing/2014/main" xmlns="" id="{3C25AE24-CFC6-4E50-95BA-CDFCE953AA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2331" y="5833132"/>
            <a:ext cx="2561031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ערך הפוטנציומטר שולט ברוחב פולס ה</a:t>
            </a:r>
            <a:r>
              <a:rPr lang="en-US" altLang="en-US" sz="1600" dirty="0">
                <a:latin typeface="Calibri" panose="020F0502020204030204" pitchFamily="34" charset="0"/>
              </a:rPr>
              <a:t>PWM</a:t>
            </a:r>
            <a:r>
              <a:rPr lang="he-IL" altLang="en-US" sz="1600" dirty="0">
                <a:latin typeface="Calibri" panose="020F0502020204030204" pitchFamily="34" charset="0"/>
              </a:rPr>
              <a:t>, על הצג ערך הזרם וערך הדוושה</a:t>
            </a:r>
          </a:p>
        </p:txBody>
      </p:sp>
      <p:sp>
        <p:nvSpPr>
          <p:cNvPr id="35" name="Flowchart: Alternate Process 37">
            <a:extLst>
              <a:ext uri="{FF2B5EF4-FFF2-40B4-BE49-F238E27FC236}">
                <a16:creationId xmlns:a16="http://schemas.microsoft.com/office/drawing/2014/main" xmlns="" id="{C3A37C00-CC8E-4047-9691-E202E337D4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1541" y="5830017"/>
            <a:ext cx="2561031" cy="755998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 w="9525">
            <a:solidFill>
              <a:schemeClr val="bg2">
                <a:lumMod val="50000"/>
              </a:schemeClr>
            </a:solidFill>
            <a:miter lim="800000"/>
            <a:headEnd/>
            <a:tailEnd/>
          </a:ln>
          <a:effectLst>
            <a:outerShdw dist="20000" dir="5400000" rotWithShape="0">
              <a:srgbClr val="000000">
                <a:alpha val="37999"/>
              </a:srgb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he-IL" altLang="en-US" sz="1600" dirty="0">
                <a:latin typeface="Calibri" panose="020F0502020204030204" pitchFamily="34" charset="0"/>
              </a:rPr>
              <a:t>רוחב הפולס ב50% קבוע, התרעת אזהרה על הצג</a:t>
            </a:r>
          </a:p>
        </p:txBody>
      </p:sp>
      <p:sp>
        <p:nvSpPr>
          <p:cNvPr id="40" name="Rectangle 42">
            <a:extLst>
              <a:ext uri="{FF2B5EF4-FFF2-40B4-BE49-F238E27FC236}">
                <a16:creationId xmlns:a16="http://schemas.microsoft.com/office/drawing/2014/main" xmlns="" id="{C468F9C7-FDAD-40BE-B4B7-B198EE3D3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7874" y="71158"/>
            <a:ext cx="10314125" cy="3860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Rectangle 52">
            <a:extLst>
              <a:ext uri="{FF2B5EF4-FFF2-40B4-BE49-F238E27FC236}">
                <a16:creationId xmlns:a16="http://schemas.microsoft.com/office/drawing/2014/main" xmlns="" id="{1F4C7295-452C-48D3-95F5-85542F8EE955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1877874" y="457199"/>
            <a:ext cx="10314125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42" name="Down Arrow 33">
            <a:extLst>
              <a:ext uri="{FF2B5EF4-FFF2-40B4-BE49-F238E27FC236}">
                <a16:creationId xmlns:a16="http://schemas.microsoft.com/office/drawing/2014/main" xmlns="" id="{4EA39B8E-736D-43C1-BACA-EE9A59567E37}"/>
              </a:ext>
            </a:extLst>
          </p:cNvPr>
          <p:cNvSpPr/>
          <p:nvPr/>
        </p:nvSpPr>
        <p:spPr>
          <a:xfrm>
            <a:off x="4339353" y="5187794"/>
            <a:ext cx="226988" cy="611513"/>
          </a:xfrm>
          <a:prstGeom prst="down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43" name="Down Arrow 33">
            <a:extLst>
              <a:ext uri="{FF2B5EF4-FFF2-40B4-BE49-F238E27FC236}">
                <a16:creationId xmlns:a16="http://schemas.microsoft.com/office/drawing/2014/main" xmlns="" id="{0B8431FE-77A3-49A8-ADB9-7438B30ADC8D}"/>
              </a:ext>
            </a:extLst>
          </p:cNvPr>
          <p:cNvSpPr/>
          <p:nvPr/>
        </p:nvSpPr>
        <p:spPr>
          <a:xfrm>
            <a:off x="7528563" y="5195115"/>
            <a:ext cx="226988" cy="611513"/>
          </a:xfrm>
          <a:prstGeom prst="downArrow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7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72DF72D2-20CB-4623-8E87-BFA744F38F91}"/>
              </a:ext>
            </a:extLst>
          </p:cNvPr>
          <p:cNvSpPr/>
          <p:nvPr/>
        </p:nvSpPr>
        <p:spPr>
          <a:xfrm>
            <a:off x="0" y="689111"/>
            <a:ext cx="12192000" cy="94090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36E7B17-2557-4168-B121-D99CD767D23D}"/>
              </a:ext>
            </a:extLst>
          </p:cNvPr>
          <p:cNvSpPr/>
          <p:nvPr/>
        </p:nvSpPr>
        <p:spPr>
          <a:xfrm>
            <a:off x="5227492" y="715615"/>
            <a:ext cx="14189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dirty="0">
                <a:ln w="0"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הקוד</a:t>
            </a:r>
            <a:endParaRPr lang="en-US" sz="5400" dirty="0">
              <a:ln w="0">
                <a:solidFill>
                  <a:schemeClr val="bg1"/>
                </a:solidFill>
              </a:ln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1AEDDA5-5BBF-4EA3-9BDD-86E2D959F7BE}"/>
              </a:ext>
            </a:extLst>
          </p:cNvPr>
          <p:cNvSpPr txBox="1"/>
          <p:nvPr/>
        </p:nvSpPr>
        <p:spPr>
          <a:xfrm>
            <a:off x="-1" y="1665449"/>
            <a:ext cx="1219199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// -----------------------------------------------------------------------------</a:t>
            </a:r>
          </a:p>
          <a:p>
            <a:r>
              <a:rPr lang="en-US" sz="1200" dirty="0"/>
              <a:t>// Spec &amp; Dev of Embedded Computer System, Holon Institute of </a:t>
            </a:r>
            <a:r>
              <a:rPr lang="en-US" sz="1200" dirty="0" err="1"/>
              <a:t>Thecnology</a:t>
            </a:r>
            <a:endParaRPr lang="en-US" sz="1200" dirty="0"/>
          </a:p>
          <a:p>
            <a:r>
              <a:rPr lang="en-US" sz="1200" dirty="0"/>
              <a:t>// LECTURER             : Dr. </a:t>
            </a:r>
            <a:r>
              <a:rPr lang="en-US" sz="1200" dirty="0" err="1"/>
              <a:t>Avihai</a:t>
            </a:r>
            <a:r>
              <a:rPr lang="en-US" sz="1200" dirty="0"/>
              <a:t> </a:t>
            </a:r>
            <a:r>
              <a:rPr lang="en-US" sz="1200" dirty="0" err="1"/>
              <a:t>Aharon</a:t>
            </a:r>
            <a:endParaRPr lang="en-US" sz="1200" dirty="0"/>
          </a:p>
          <a:p>
            <a:r>
              <a:rPr lang="en-US" sz="1200" dirty="0"/>
              <a:t>//------------------------------------------------------------------------------</a:t>
            </a:r>
          </a:p>
          <a:p>
            <a:r>
              <a:rPr lang="en-US" sz="1200" dirty="0"/>
              <a:t>// PROJECT: Driver and feedback system to DC Motor</a:t>
            </a:r>
          </a:p>
          <a:p>
            <a:r>
              <a:rPr lang="en-US" sz="1200" dirty="0"/>
              <a:t>//------------------------------------------------------------------------------</a:t>
            </a:r>
          </a:p>
          <a:p>
            <a:r>
              <a:rPr lang="en-US" sz="1200" dirty="0"/>
              <a:t>// AUTHOR </a:t>
            </a:r>
            <a:r>
              <a:rPr lang="en-US" sz="1200" dirty="0"/>
              <a:t> </a:t>
            </a:r>
            <a:r>
              <a:rPr lang="en-US" sz="1200" dirty="0" smtClean="0"/>
              <a:t>              </a:t>
            </a:r>
            <a:r>
              <a:rPr lang="en-US" sz="1200" dirty="0"/>
              <a:t>: Oded Yosef</a:t>
            </a:r>
          </a:p>
          <a:p>
            <a:r>
              <a:rPr lang="en-US" sz="1200" dirty="0" smtClean="0"/>
              <a:t>// </a:t>
            </a:r>
            <a:r>
              <a:rPr lang="en-US" sz="1200" dirty="0"/>
              <a:t>-----------------------------------------------------------------------------</a:t>
            </a:r>
          </a:p>
          <a:p>
            <a:r>
              <a:rPr lang="en-US" sz="1200" dirty="0"/>
              <a:t>// ------------------------</a:t>
            </a:r>
            <a:r>
              <a:rPr lang="en-US" sz="1200" dirty="0" err="1"/>
              <a:t>Conection's</a:t>
            </a:r>
            <a:r>
              <a:rPr lang="en-US" sz="1200" dirty="0"/>
              <a:t> Details----------------------------------</a:t>
            </a:r>
          </a:p>
          <a:p>
            <a:r>
              <a:rPr lang="en-US" sz="1200" dirty="0"/>
              <a:t>// </a:t>
            </a:r>
            <a:r>
              <a:rPr lang="en-US" sz="1200" dirty="0" err="1"/>
              <a:t>Vx</a:t>
            </a:r>
            <a:r>
              <a:rPr lang="en-US" sz="1200" dirty="0"/>
              <a:t> : ; (ADC0)</a:t>
            </a:r>
          </a:p>
          <a:p>
            <a:r>
              <a:rPr lang="en-US" sz="1200" dirty="0"/>
              <a:t>// </a:t>
            </a:r>
            <a:r>
              <a:rPr lang="en-US" sz="1200" dirty="0" err="1"/>
              <a:t>Vy</a:t>
            </a:r>
            <a:r>
              <a:rPr lang="en-US" sz="1200" dirty="0"/>
              <a:t> : GPA1 (ADC1)</a:t>
            </a:r>
          </a:p>
          <a:p>
            <a:r>
              <a:rPr lang="en-US" sz="1200" dirty="0"/>
              <a:t>// PWM: GPA12(PWM0)</a:t>
            </a:r>
          </a:p>
          <a:p>
            <a:r>
              <a:rPr lang="en-US" sz="1200" dirty="0"/>
              <a:t>// -----------------------------------------------------------------------------</a:t>
            </a:r>
          </a:p>
          <a:p>
            <a:r>
              <a:rPr lang="en-US" sz="1200" dirty="0"/>
              <a:t>#include &lt;</a:t>
            </a:r>
            <a:r>
              <a:rPr lang="en-US" sz="1200" dirty="0" err="1"/>
              <a:t>stdio.h</a:t>
            </a:r>
            <a:r>
              <a:rPr lang="en-US" sz="1200" dirty="0"/>
              <a:t>&gt;</a:t>
            </a:r>
          </a:p>
          <a:p>
            <a:r>
              <a:rPr lang="en-US" sz="1200" dirty="0"/>
              <a:t>#include "NUC1xx.h"</a:t>
            </a:r>
          </a:p>
          <a:p>
            <a:r>
              <a:rPr lang="en-US" sz="1200" dirty="0"/>
              <a:t>#include "</a:t>
            </a:r>
            <a:r>
              <a:rPr lang="en-US" sz="1200" dirty="0" err="1"/>
              <a:t>LCD_Driver.h</a:t>
            </a:r>
            <a:r>
              <a:rPr lang="en-US" sz="1200" dirty="0"/>
              <a:t>"</a:t>
            </a:r>
          </a:p>
          <a:p>
            <a:r>
              <a:rPr lang="en-US" sz="1200" dirty="0"/>
              <a:t>#include "</a:t>
            </a:r>
            <a:r>
              <a:rPr lang="en-US" sz="1200" dirty="0" err="1"/>
              <a:t>DrvGPIO.h</a:t>
            </a:r>
            <a:r>
              <a:rPr lang="en-US" sz="1200" dirty="0"/>
              <a:t>"</a:t>
            </a:r>
          </a:p>
          <a:p>
            <a:r>
              <a:rPr lang="en-US" sz="1200" dirty="0"/>
              <a:t>#include "</a:t>
            </a:r>
            <a:r>
              <a:rPr lang="en-US" sz="1200" dirty="0" err="1"/>
              <a:t>DrvSYS.h</a:t>
            </a:r>
            <a:r>
              <a:rPr lang="en-US" sz="1200" dirty="0"/>
              <a:t>"</a:t>
            </a:r>
          </a:p>
          <a:p>
            <a:r>
              <a:rPr lang="en-US" sz="1200" dirty="0"/>
              <a:t>#include "</a:t>
            </a:r>
            <a:r>
              <a:rPr lang="en-US" sz="1200" dirty="0" err="1"/>
              <a:t>DrvADC.h</a:t>
            </a:r>
            <a:r>
              <a:rPr lang="en-US" sz="1200" dirty="0"/>
              <a:t>"</a:t>
            </a:r>
          </a:p>
          <a:p>
            <a:r>
              <a:rPr lang="he-IL" sz="1200" dirty="0"/>
              <a:t> </a:t>
            </a:r>
            <a:endParaRPr lang="en-US" sz="1200" dirty="0"/>
          </a:p>
          <a:p>
            <a:r>
              <a:rPr lang="en-US" sz="1200" dirty="0"/>
              <a:t>#define </a:t>
            </a:r>
            <a:r>
              <a:rPr lang="en-US" sz="1200" dirty="0" err="1"/>
              <a:t>NumOfSam</a:t>
            </a:r>
            <a:r>
              <a:rPr lang="en-US" sz="1200" dirty="0"/>
              <a:t> 20                  //Number Of </a:t>
            </a:r>
            <a:r>
              <a:rPr lang="en-US" sz="1200" dirty="0" err="1"/>
              <a:t>Sampel</a:t>
            </a:r>
            <a:r>
              <a:rPr lang="en-US" sz="1200" dirty="0"/>
              <a:t> of the Voltage on the Power Resistor</a:t>
            </a:r>
          </a:p>
          <a:p>
            <a:r>
              <a:rPr lang="en-US" sz="1200" dirty="0"/>
              <a:t>#define </a:t>
            </a:r>
            <a:r>
              <a:rPr lang="en-US" sz="1200" dirty="0" err="1"/>
              <a:t>OverLoadCurr</a:t>
            </a:r>
            <a:r>
              <a:rPr lang="en-US" sz="1200" dirty="0"/>
              <a:t> 0.75            //0.75 Amps - Overload on Engine</a:t>
            </a:r>
          </a:p>
          <a:p>
            <a:r>
              <a:rPr lang="en-US" sz="1200" dirty="0"/>
              <a:t>#define </a:t>
            </a:r>
            <a:r>
              <a:rPr lang="en-US" sz="1200" dirty="0" err="1"/>
              <a:t>OverLoadDutyCycle</a:t>
            </a:r>
            <a:r>
              <a:rPr lang="en-US" sz="1200" dirty="0"/>
              <a:t> 0x7D0      //PWM duty cycle in overload state  </a:t>
            </a:r>
          </a:p>
          <a:p>
            <a:r>
              <a:rPr lang="he-IL" sz="1200" dirty="0"/>
              <a:t> </a:t>
            </a:r>
            <a:r>
              <a:rPr lang="en-US" sz="1200" dirty="0"/>
              <a:t>// -----------------------------------------------------------------------------</a:t>
            </a:r>
          </a:p>
          <a:p>
            <a:r>
              <a:rPr lang="en-US" sz="1200" dirty="0"/>
              <a:t>// ------------------------------Function's-------------------------------------</a:t>
            </a:r>
          </a:p>
          <a:p>
            <a:r>
              <a:rPr lang="en-US" sz="1200" dirty="0"/>
              <a:t>// ---------------------------Initializing PWM----------------------------------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1571482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492</Words>
  <Application>Microsoft Office PowerPoint</Application>
  <PresentationFormat>Custom</PresentationFormat>
  <Paragraphs>214</Paragraphs>
  <Slides>21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Nir Porat</dc:creator>
  <cp:lastModifiedBy>Oded Yosef</cp:lastModifiedBy>
  <cp:revision>26</cp:revision>
  <dcterms:created xsi:type="dcterms:W3CDTF">2019-03-02T15:02:53Z</dcterms:created>
  <dcterms:modified xsi:type="dcterms:W3CDTF">2019-03-06T21:39:15Z</dcterms:modified>
</cp:coreProperties>
</file>

<file path=docProps/thumbnail.jpeg>
</file>